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8" r:id="rId3"/>
    <p:sldId id="269" r:id="rId4"/>
    <p:sldId id="271" r:id="rId5"/>
    <p:sldId id="272" r:id="rId6"/>
    <p:sldId id="273" r:id="rId7"/>
    <p:sldId id="274" r:id="rId8"/>
    <p:sldId id="275" r:id="rId9"/>
    <p:sldId id="277" r:id="rId10"/>
    <p:sldId id="270" r:id="rId1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ised User"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06" autoAdjust="0"/>
  </p:normalViewPr>
  <p:slideViewPr>
    <p:cSldViewPr>
      <p:cViewPr>
        <p:scale>
          <a:sx n="60" d="100"/>
          <a:sy n="60" d="100"/>
        </p:scale>
        <p:origin x="-1434" y="-6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A1A3DD8-9E2C-4464-B879-CBD171AB0484}" type="slidenum">
              <a:rPr lang="en-GB"/>
              <a:pPr/>
              <a:t>‹#›</a:t>
            </a:fld>
            <a:endParaRPr lang="en-GB"/>
          </a:p>
        </p:txBody>
      </p:sp>
    </p:spTree>
    <p:extLst>
      <p:ext uri="{BB962C8B-B14F-4D97-AF65-F5344CB8AC3E}">
        <p14:creationId xmlns:p14="http://schemas.microsoft.com/office/powerpoint/2010/main" val="24394095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D15407-41DE-4E8F-9700-976F81AD6E0D}" type="slidenum">
              <a:rPr lang="en-GB"/>
              <a:pPr/>
              <a:t>1</a:t>
            </a:fld>
            <a:endParaRPr lang="en-GB"/>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A1A3DD8-9E2C-4464-B879-CBD171AB0484}" type="slidenum">
              <a:rPr lang="en-GB" smtClean="0"/>
              <a:pPr/>
              <a:t>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So through these questions we are exploring…</a:t>
            </a:r>
          </a:p>
          <a:p>
            <a:r>
              <a:rPr lang="en-US" dirty="0" smtClean="0"/>
              <a:t>Different geographies of </a:t>
            </a:r>
            <a:r>
              <a:rPr lang="en-US" dirty="0" err="1" smtClean="0"/>
              <a:t>Islamophobia</a:t>
            </a:r>
            <a:r>
              <a:rPr lang="en-US" dirty="0" smtClean="0"/>
              <a:t> and how it</a:t>
            </a:r>
            <a:r>
              <a:rPr lang="en-US" baseline="0" dirty="0" smtClean="0"/>
              <a:t> manifests at different scales, the ways that </a:t>
            </a:r>
            <a:r>
              <a:rPr lang="en-US" dirty="0" smtClean="0"/>
              <a:t>media and policy</a:t>
            </a:r>
            <a:r>
              <a:rPr lang="en-US" baseline="0" dirty="0" smtClean="0"/>
              <a:t> discourses and representations impact on geopolitical imaginations and how young people negotiate these. But also their relationship to the nation, in the context of the quest for independence. </a:t>
            </a:r>
            <a:endParaRPr lang="en-US" dirty="0" smtClean="0"/>
          </a:p>
          <a:p>
            <a:endParaRPr lang="en-US" dirty="0" smtClean="0"/>
          </a:p>
          <a:p>
            <a:r>
              <a:rPr lang="en-US" dirty="0" smtClean="0"/>
              <a:t>everyday geopolitics –representation, practice</a:t>
            </a:r>
          </a:p>
          <a:p>
            <a:endParaRPr lang="en-US" dirty="0" smtClean="0"/>
          </a:p>
          <a:p>
            <a:r>
              <a:rPr lang="en-US" dirty="0" smtClean="0"/>
              <a:t>-nationalism,</a:t>
            </a:r>
            <a:r>
              <a:rPr lang="en-US" baseline="0" dirty="0" smtClean="0"/>
              <a:t> relationship to nation – </a:t>
            </a:r>
          </a:p>
          <a:p>
            <a:r>
              <a:rPr lang="en-US" baseline="0" dirty="0" smtClean="0"/>
              <a:t>Subjectivities and politics</a:t>
            </a:r>
          </a:p>
          <a:p>
            <a:r>
              <a:rPr lang="en-US" baseline="0" dirty="0" smtClean="0"/>
              <a:t>-securitization and counter terrorism discourses – explored through the ‘finer scale of security’ (Hyndman)</a:t>
            </a:r>
            <a:endParaRPr lang="en-US" dirty="0"/>
          </a:p>
        </p:txBody>
      </p:sp>
      <p:sp>
        <p:nvSpPr>
          <p:cNvPr id="4" name="Slide Number Placeholder 3"/>
          <p:cNvSpPr>
            <a:spLocks noGrp="1"/>
          </p:cNvSpPr>
          <p:nvPr>
            <p:ph type="sldNum" sz="quarter" idx="10"/>
          </p:nvPr>
        </p:nvSpPr>
        <p:spPr/>
        <p:txBody>
          <a:bodyPr/>
          <a:lstStyle/>
          <a:p>
            <a:pPr>
              <a:defRPr/>
            </a:pPr>
            <a:fld id="{220A9229-6EF4-46B6-85DD-3D22ADD2B0E4}" type="slidenum">
              <a:rPr lang="en-GB" smtClean="0"/>
              <a:pPr>
                <a:defRPr/>
              </a:pPr>
              <a:t>7</a:t>
            </a:fld>
            <a:endParaRPr lang="en-GB"/>
          </a:p>
        </p:txBody>
      </p:sp>
    </p:spTree>
    <p:extLst>
      <p:ext uri="{BB962C8B-B14F-4D97-AF65-F5344CB8AC3E}">
        <p14:creationId xmlns:p14="http://schemas.microsoft.com/office/powerpoint/2010/main" val="938790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2CCC509-FD4B-44BD-9865-B3F7C076D39F}"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DC202C2-0A16-4069-A1B3-7D59CF54F67E}"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15AE7C4-08DB-4714-A0E1-A9E51AE7B06D}"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98DBA05-015A-429A-AE91-CCEEBF2CC244}"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4EF1555-36F4-42D0-AE6B-CFA401CCC426}"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F038F49-FE81-459E-83E5-E3E029D4F7CA}"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7B61C64C-B56B-4268-8A8F-0CBE89046848}"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1E6486D3-CC96-4897-9FDC-E486213835EA}"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E7462B13-0A69-4606-8B64-AC2A3334A90F}"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2A07D815-7A44-4335-BEA0-1052A7B6426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E80BE1C-97B5-4BDF-B16F-17F4BF13F82A}"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37920D3-24BD-48BA-8AC2-EE55EC203900}"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685800" y="2130425"/>
            <a:ext cx="7772400" cy="1082551"/>
          </a:xfrm>
        </p:spPr>
        <p:txBody>
          <a:bodyPr/>
          <a:lstStyle/>
          <a:p>
            <a:r>
              <a:rPr lang="en-GB" sz="4000" b="1" dirty="0" smtClean="0">
                <a:latin typeface="Comic Sans MS" pitchFamily="66" charset="0"/>
              </a:rPr>
              <a:t/>
            </a:r>
            <a:br>
              <a:rPr lang="en-GB" sz="4000" b="1" dirty="0" smtClean="0">
                <a:latin typeface="Comic Sans MS" pitchFamily="66" charset="0"/>
              </a:rPr>
            </a:br>
            <a:r>
              <a:rPr lang="en-GB" sz="4000" b="1" dirty="0" smtClean="0">
                <a:latin typeface="Comic Sans MS" pitchFamily="66" charset="0"/>
              </a:rPr>
              <a:t>Researching </a:t>
            </a:r>
            <a:r>
              <a:rPr lang="en-GB" sz="4000" b="1" dirty="0" err="1" smtClean="0">
                <a:latin typeface="Comic Sans MS" pitchFamily="66" charset="0"/>
              </a:rPr>
              <a:t>intersectionality</a:t>
            </a:r>
            <a:r>
              <a:rPr lang="en-GB" sz="4000" b="1" dirty="0" smtClean="0">
                <a:latin typeface="Comic Sans MS" pitchFamily="66" charset="0"/>
              </a:rPr>
              <a:t> and locality</a:t>
            </a:r>
            <a:br>
              <a:rPr lang="en-GB" sz="4000" b="1" dirty="0" smtClean="0">
                <a:latin typeface="Comic Sans MS" pitchFamily="66" charset="0"/>
              </a:rPr>
            </a:br>
            <a:r>
              <a:rPr lang="en-GB" sz="4000" b="1" dirty="0" smtClean="0">
                <a:latin typeface="Comic Sans MS" pitchFamily="66" charset="0"/>
              </a:rPr>
              <a:t/>
            </a:r>
            <a:br>
              <a:rPr lang="en-GB" sz="4000" b="1" dirty="0" smtClean="0">
                <a:latin typeface="Comic Sans MS" pitchFamily="66" charset="0"/>
              </a:rPr>
            </a:br>
            <a:r>
              <a:rPr lang="en-GB" sz="1200" b="1" dirty="0" smtClean="0">
                <a:latin typeface="Comic Sans MS" pitchFamily="66" charset="0"/>
              </a:rPr>
              <a:t>Children’s rights, social justice and social identities in Scotland: intersections in research, policy and practice, Scottish Universities Insights Institute (SUII) seminar series</a:t>
            </a:r>
            <a:br>
              <a:rPr lang="en-GB" sz="1200" b="1" dirty="0" smtClean="0">
                <a:latin typeface="Comic Sans MS" pitchFamily="66" charset="0"/>
              </a:rPr>
            </a:br>
            <a:r>
              <a:rPr lang="en-GB" sz="4000" b="1" dirty="0" smtClean="0">
                <a:latin typeface="Comic Sans MS" pitchFamily="66" charset="0"/>
              </a:rPr>
              <a:t/>
            </a:r>
            <a:br>
              <a:rPr lang="en-GB" sz="4000" b="1" dirty="0" smtClean="0">
                <a:latin typeface="Comic Sans MS" pitchFamily="66" charset="0"/>
              </a:rPr>
            </a:br>
            <a:r>
              <a:rPr lang="en-GB" sz="1200" b="1" dirty="0" smtClean="0">
                <a:latin typeface="Comic Sans MS" pitchFamily="66" charset="0"/>
              </a:rPr>
              <a:t>Seminar 3: intersecting childhood identities, inequalities and social justice: </a:t>
            </a:r>
            <a:r>
              <a:rPr lang="en-GB" sz="1200" b="1" dirty="0" err="1" smtClean="0">
                <a:latin typeface="Comic Sans MS" pitchFamily="66" charset="0"/>
              </a:rPr>
              <a:t>intersectionality</a:t>
            </a:r>
            <a:r>
              <a:rPr lang="en-GB" sz="1200" b="1" dirty="0" smtClean="0">
                <a:latin typeface="Comic Sans MS" pitchFamily="66" charset="0"/>
              </a:rPr>
              <a:t>, methods and research 23 June 2014</a:t>
            </a:r>
            <a:endParaRPr lang="en-GB" sz="1200" b="1" dirty="0">
              <a:latin typeface="Comic Sans MS" pitchFamily="66" charset="0"/>
            </a:endParaRPr>
          </a:p>
        </p:txBody>
      </p:sp>
      <p:sp>
        <p:nvSpPr>
          <p:cNvPr id="2055" name="Rectangle 7"/>
          <p:cNvSpPr>
            <a:spLocks noGrp="1" noChangeArrowheads="1"/>
          </p:cNvSpPr>
          <p:nvPr>
            <p:ph type="subTitle" idx="1"/>
          </p:nvPr>
        </p:nvSpPr>
        <p:spPr>
          <a:xfrm>
            <a:off x="0" y="4652963"/>
            <a:ext cx="5364163" cy="2205037"/>
          </a:xfrm>
        </p:spPr>
        <p:txBody>
          <a:bodyPr/>
          <a:lstStyle/>
          <a:p>
            <a:pPr algn="l">
              <a:lnSpc>
                <a:spcPct val="80000"/>
              </a:lnSpc>
            </a:pPr>
            <a:endParaRPr lang="en-GB" sz="2000" b="1" dirty="0">
              <a:latin typeface="Comic Sans MS" pitchFamily="66" charset="0"/>
            </a:endParaRPr>
          </a:p>
          <a:p>
            <a:pPr algn="l">
              <a:lnSpc>
                <a:spcPct val="80000"/>
              </a:lnSpc>
            </a:pPr>
            <a:r>
              <a:rPr lang="en-GB" sz="2400" b="1" dirty="0" smtClean="0">
                <a:latin typeface="Comic Sans MS" pitchFamily="66" charset="0"/>
              </a:rPr>
              <a:t>Peter Hopkins</a:t>
            </a:r>
          </a:p>
          <a:p>
            <a:pPr algn="l">
              <a:lnSpc>
                <a:spcPct val="80000"/>
              </a:lnSpc>
            </a:pPr>
            <a:r>
              <a:rPr lang="en-GB" sz="2000" dirty="0" smtClean="0">
                <a:latin typeface="Comic Sans MS" pitchFamily="66" charset="0"/>
              </a:rPr>
              <a:t>Professor of Social Geography</a:t>
            </a:r>
            <a:endParaRPr lang="en-GB" sz="2000" dirty="0">
              <a:latin typeface="Comic Sans MS" pitchFamily="66" charset="0"/>
            </a:endParaRPr>
          </a:p>
          <a:p>
            <a:pPr algn="l">
              <a:lnSpc>
                <a:spcPct val="80000"/>
              </a:lnSpc>
            </a:pPr>
            <a:r>
              <a:rPr lang="en-GB" sz="2000" dirty="0" smtClean="0">
                <a:latin typeface="Comic Sans MS" pitchFamily="66" charset="0"/>
              </a:rPr>
              <a:t>School </a:t>
            </a:r>
            <a:r>
              <a:rPr lang="en-GB" sz="2000" dirty="0">
                <a:latin typeface="Comic Sans MS" pitchFamily="66" charset="0"/>
              </a:rPr>
              <a:t>of Geography, Politics and Sociology</a:t>
            </a:r>
          </a:p>
          <a:p>
            <a:pPr algn="l">
              <a:lnSpc>
                <a:spcPct val="80000"/>
              </a:lnSpc>
            </a:pPr>
            <a:r>
              <a:rPr lang="en-GB" sz="2000" dirty="0">
                <a:latin typeface="Comic Sans MS" pitchFamily="66" charset="0"/>
              </a:rPr>
              <a:t>Newcastle University UK NE17RU</a:t>
            </a:r>
          </a:p>
          <a:p>
            <a:pPr algn="l">
              <a:lnSpc>
                <a:spcPct val="80000"/>
              </a:lnSpc>
            </a:pPr>
            <a:r>
              <a:rPr lang="en-GB" sz="2000" u="sng" dirty="0">
                <a:latin typeface="Comic Sans MS" pitchFamily="66" charset="0"/>
              </a:rPr>
              <a:t>peter.hopkins@ncl.ac.uk</a:t>
            </a:r>
          </a:p>
        </p:txBody>
      </p:sp>
      <p:pic>
        <p:nvPicPr>
          <p:cNvPr id="2056" name="Picture 8" descr="newcastle_master_col"/>
          <p:cNvPicPr>
            <a:picLocks noChangeAspect="1" noChangeArrowheads="1"/>
          </p:cNvPicPr>
          <p:nvPr/>
        </p:nvPicPr>
        <p:blipFill>
          <a:blip r:embed="rId3" cstate="print"/>
          <a:srcRect/>
          <a:stretch>
            <a:fillRect/>
          </a:stretch>
        </p:blipFill>
        <p:spPr bwMode="auto">
          <a:xfrm>
            <a:off x="5470524" y="5013176"/>
            <a:ext cx="3673475" cy="1296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b="1" dirty="0" smtClean="0">
                <a:latin typeface="Comic Sans MS" pitchFamily="66" charset="0"/>
              </a:rPr>
              <a:t>Concluding thoughts: seminar questions</a:t>
            </a:r>
            <a:endParaRPr lang="en-GB" sz="4000" b="1" dirty="0">
              <a:latin typeface="Comic Sans MS" pitchFamily="66" charset="0"/>
            </a:endParaRPr>
          </a:p>
        </p:txBody>
      </p:sp>
      <p:sp>
        <p:nvSpPr>
          <p:cNvPr id="3" name="Content Placeholder 2"/>
          <p:cNvSpPr>
            <a:spLocks noGrp="1"/>
          </p:cNvSpPr>
          <p:nvPr>
            <p:ph idx="1"/>
          </p:nvPr>
        </p:nvSpPr>
        <p:spPr>
          <a:xfrm>
            <a:off x="251520" y="1600200"/>
            <a:ext cx="8568952" cy="4525963"/>
          </a:xfrm>
        </p:spPr>
        <p:txBody>
          <a:bodyPr/>
          <a:lstStyle/>
          <a:p>
            <a:pPr algn="just"/>
            <a:r>
              <a:rPr lang="en-GB" sz="2800" dirty="0" smtClean="0">
                <a:latin typeface="Comic Sans MS" pitchFamily="66" charset="0"/>
              </a:rPr>
              <a:t>What research approaches do we need to explore complex and intersecting childhood inequalities?</a:t>
            </a:r>
          </a:p>
          <a:p>
            <a:pPr algn="just"/>
            <a:r>
              <a:rPr lang="en-GB" sz="2800" dirty="0" smtClean="0">
                <a:latin typeface="Comic Sans MS" pitchFamily="66" charset="0"/>
              </a:rPr>
              <a:t>What research approaches do we need, to enable academic/policy/practice work to contribute to processes that promote social justice and equity?</a:t>
            </a:r>
          </a:p>
          <a:p>
            <a:pPr algn="just"/>
            <a:r>
              <a:rPr lang="en-GB" sz="2800" dirty="0" smtClean="0">
                <a:latin typeface="Comic Sans MS" pitchFamily="66" charset="0"/>
              </a:rPr>
              <a:t>What methodological approaches do we need to adopt to ensure participatory processes that will ensure that children’s views, particularly from marginalised groups, are not silenced?</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smtClean="0">
                <a:latin typeface="Comic Sans MS" panose="030F0702030302020204" pitchFamily="66" charset="0"/>
              </a:rPr>
              <a:t>Intersectionality</a:t>
            </a:r>
            <a:endParaRPr lang="en-GB" b="1" dirty="0">
              <a:latin typeface="Comic Sans MS" panose="030F0702030302020204" pitchFamily="66" charset="0"/>
            </a:endParaRPr>
          </a:p>
        </p:txBody>
      </p:sp>
      <p:sp>
        <p:nvSpPr>
          <p:cNvPr id="3" name="Content Placeholder 2"/>
          <p:cNvSpPr>
            <a:spLocks noGrp="1"/>
          </p:cNvSpPr>
          <p:nvPr>
            <p:ph idx="1"/>
          </p:nvPr>
        </p:nvSpPr>
        <p:spPr>
          <a:xfrm>
            <a:off x="251520" y="1268760"/>
            <a:ext cx="8640960" cy="4857403"/>
          </a:xfrm>
        </p:spPr>
        <p:txBody>
          <a:bodyPr/>
          <a:lstStyle/>
          <a:p>
            <a:pPr marL="0" indent="0" algn="just">
              <a:buNone/>
            </a:pPr>
            <a:r>
              <a:rPr lang="en-GB" sz="2000" dirty="0" err="1">
                <a:latin typeface="Comic Sans MS" panose="030F0702030302020204" pitchFamily="66" charset="0"/>
              </a:rPr>
              <a:t>Intersectionality</a:t>
            </a:r>
            <a:r>
              <a:rPr lang="en-GB" sz="2000" dirty="0">
                <a:latin typeface="Comic Sans MS" panose="030F0702030302020204" pitchFamily="66" charset="0"/>
              </a:rPr>
              <a:t> was introduced in the late 1980s as a heuristic term to focus attention on the vexed dynamics of difference and the solidarities of sameness in the context of antidiscrimination and social movement politics. It exposed how single-axis thinking undermines legal thinking, disciplinary knowledge production, and struggles for social justice (Cho, Crenshaw and McCall 2013, 787</a:t>
            </a:r>
            <a:r>
              <a:rPr lang="en-GB" sz="2000" dirty="0" smtClean="0">
                <a:latin typeface="Comic Sans MS" panose="030F0702030302020204" pitchFamily="66" charset="0"/>
              </a:rPr>
              <a:t>).</a:t>
            </a:r>
          </a:p>
          <a:p>
            <a:pPr marL="0" indent="0" algn="just">
              <a:buNone/>
            </a:pPr>
            <a:endParaRPr lang="en-GB" sz="2000" dirty="0" smtClean="0">
              <a:latin typeface="Comic Sans MS" panose="030F0702030302020204" pitchFamily="66" charset="0"/>
            </a:endParaRPr>
          </a:p>
          <a:p>
            <a:pPr marL="0" indent="0" algn="just">
              <a:buNone/>
            </a:pPr>
            <a:r>
              <a:rPr lang="en-GB" sz="2000" dirty="0" smtClean="0">
                <a:latin typeface="Comic Sans MS" panose="030F0702030302020204" pitchFamily="66" charset="0"/>
              </a:rPr>
              <a:t>Origins in feminist socio-legal studies but now used widely across the social sciences</a:t>
            </a:r>
          </a:p>
          <a:p>
            <a:pPr marL="0" indent="0" algn="just">
              <a:buFontTx/>
              <a:buChar char="-"/>
            </a:pPr>
            <a:endParaRPr lang="en-GB" sz="2000" dirty="0" smtClean="0">
              <a:latin typeface="Comic Sans MS" panose="030F0702030302020204" pitchFamily="66" charset="0"/>
            </a:endParaRPr>
          </a:p>
          <a:p>
            <a:pPr marL="0" indent="0" algn="just">
              <a:buNone/>
            </a:pPr>
            <a:r>
              <a:rPr lang="en-GB" sz="2000" dirty="0" smtClean="0">
                <a:latin typeface="Comic Sans MS" panose="030F0702030302020204" pitchFamily="66" charset="0"/>
              </a:rPr>
              <a:t>Phoenix and </a:t>
            </a:r>
            <a:r>
              <a:rPr lang="en-GB" sz="2000" dirty="0" err="1" smtClean="0">
                <a:latin typeface="Comic Sans MS" pitchFamily="66" charset="0"/>
              </a:rPr>
              <a:t>Pattynama</a:t>
            </a:r>
            <a:r>
              <a:rPr lang="en-GB" sz="2000" dirty="0" smtClean="0">
                <a:latin typeface="Comic Sans MS" pitchFamily="66" charset="0"/>
              </a:rPr>
              <a:t> (2006:187) observe: that ‘it foregrounds a richer and more complex ontology than approaches that attempt to reduce people to one category at a time . . . it indicates that fruitful knowledge production must treat social positions as relational. </a:t>
            </a:r>
            <a:r>
              <a:rPr lang="en-GB" sz="2000" dirty="0" err="1" smtClean="0">
                <a:latin typeface="Comic Sans MS" pitchFamily="66" charset="0"/>
              </a:rPr>
              <a:t>Intersectionality</a:t>
            </a:r>
            <a:r>
              <a:rPr lang="en-GB" sz="2000" dirty="0" smtClean="0">
                <a:latin typeface="Comic Sans MS" pitchFamily="66" charset="0"/>
              </a:rPr>
              <a:t> is thus useful as a handy catchall phrase that aims to make visible the multiple positioning that constitutes everyday life and the power relations that are central to it.</a:t>
            </a:r>
            <a:endParaRPr lang="en-GB" sz="2000" dirty="0">
              <a:latin typeface="Comic Sans MS" pitchFamily="66" charset="0"/>
            </a:endParaRPr>
          </a:p>
        </p:txBody>
      </p:sp>
    </p:spTree>
    <p:extLst>
      <p:ext uri="{BB962C8B-B14F-4D97-AF65-F5344CB8AC3E}">
        <p14:creationId xmlns:p14="http://schemas.microsoft.com/office/powerpoint/2010/main" val="3310551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b="1" dirty="0" err="1" smtClean="0">
                <a:latin typeface="Comic Sans MS" panose="030F0702030302020204" pitchFamily="66" charset="0"/>
              </a:rPr>
              <a:t>Intersectionality</a:t>
            </a:r>
            <a:r>
              <a:rPr lang="en-GB" b="1" dirty="0" smtClean="0">
                <a:latin typeface="Comic Sans MS" panose="030F0702030302020204" pitchFamily="66" charset="0"/>
              </a:rPr>
              <a:t> studies</a:t>
            </a:r>
            <a:endParaRPr lang="en-GB" b="1" dirty="0">
              <a:latin typeface="Comic Sans MS" panose="030F0702030302020204" pitchFamily="66" charset="0"/>
            </a:endParaRPr>
          </a:p>
        </p:txBody>
      </p:sp>
      <p:sp>
        <p:nvSpPr>
          <p:cNvPr id="3" name="Content Placeholder 2"/>
          <p:cNvSpPr>
            <a:spLocks noGrp="1"/>
          </p:cNvSpPr>
          <p:nvPr>
            <p:ph idx="1"/>
          </p:nvPr>
        </p:nvSpPr>
        <p:spPr>
          <a:xfrm>
            <a:off x="251520" y="1052736"/>
            <a:ext cx="8640960" cy="5073427"/>
          </a:xfrm>
        </p:spPr>
        <p:txBody>
          <a:bodyPr/>
          <a:lstStyle/>
          <a:p>
            <a:pPr marL="0" indent="0" algn="just">
              <a:buNone/>
            </a:pPr>
            <a:r>
              <a:rPr lang="en-GB" sz="2400" dirty="0" smtClean="0">
                <a:latin typeface="Comic Sans MS" panose="030F0702030302020204" pitchFamily="66" charset="0"/>
              </a:rPr>
              <a:t>- </a:t>
            </a:r>
            <a:r>
              <a:rPr lang="en-GB" sz="2200" dirty="0" smtClean="0">
                <a:latin typeface="Comic Sans MS" panose="030F0702030302020204" pitchFamily="66" charset="0"/>
              </a:rPr>
              <a:t>Care is needed with regards to how </a:t>
            </a:r>
            <a:r>
              <a:rPr lang="en-GB" sz="2200" dirty="0" err="1" smtClean="0">
                <a:latin typeface="Comic Sans MS" panose="030F0702030302020204" pitchFamily="66" charset="0"/>
              </a:rPr>
              <a:t>intersectionality</a:t>
            </a:r>
            <a:r>
              <a:rPr lang="en-GB" sz="2200" dirty="0" smtClean="0">
                <a:latin typeface="Comic Sans MS" panose="030F0702030302020204" pitchFamily="66" charset="0"/>
              </a:rPr>
              <a:t> is employed in research, especially given that it is a ‘buzzword’ (Davis 2008) </a:t>
            </a:r>
          </a:p>
          <a:p>
            <a:pPr marL="0" indent="0" algn="just">
              <a:buNone/>
            </a:pPr>
            <a:r>
              <a:rPr lang="en-GB" sz="2200" dirty="0" smtClean="0">
                <a:latin typeface="Comic Sans MS" panose="030F0702030302020204" pitchFamily="66" charset="0"/>
              </a:rPr>
              <a:t>- Cho, Crenshaw and McCall (2013) differentiate between three ways in which the field of ‘</a:t>
            </a:r>
            <a:r>
              <a:rPr lang="en-GB" sz="2200" dirty="0" err="1" smtClean="0">
                <a:latin typeface="Comic Sans MS" panose="030F0702030302020204" pitchFamily="66" charset="0"/>
              </a:rPr>
              <a:t>intersectionality</a:t>
            </a:r>
            <a:r>
              <a:rPr lang="en-GB" sz="2200" dirty="0" smtClean="0">
                <a:latin typeface="Comic Sans MS" panose="030F0702030302020204" pitchFamily="66" charset="0"/>
              </a:rPr>
              <a:t> studies’ has engaged with the concept: the first applies intersectional frames of analysis to research; the second draws attention to </a:t>
            </a:r>
            <a:r>
              <a:rPr lang="en-GB" sz="2200" dirty="0" err="1" smtClean="0">
                <a:latin typeface="Comic Sans MS" panose="030F0702030302020204" pitchFamily="66" charset="0"/>
              </a:rPr>
              <a:t>intersectionality</a:t>
            </a:r>
            <a:r>
              <a:rPr lang="en-GB" sz="2200" dirty="0" smtClean="0">
                <a:latin typeface="Comic Sans MS" panose="030F0702030302020204" pitchFamily="66" charset="0"/>
              </a:rPr>
              <a:t> in theory and methodology; and the third explores its application beyond academia. </a:t>
            </a:r>
          </a:p>
          <a:p>
            <a:pPr marL="0" indent="0" algn="just">
              <a:buNone/>
            </a:pPr>
            <a:r>
              <a:rPr lang="en-GB" sz="2200" dirty="0" smtClean="0">
                <a:latin typeface="Comic Sans MS" panose="030F0702030302020204" pitchFamily="66" charset="0"/>
              </a:rPr>
              <a:t>- McCall (2005) differentiates between intra-categorical, anti-categorical, and inter-categorical </a:t>
            </a:r>
          </a:p>
          <a:p>
            <a:pPr marL="0" indent="0" algn="just">
              <a:buFontTx/>
              <a:buChar char="-"/>
            </a:pPr>
            <a:r>
              <a:rPr lang="en-GB" sz="2200" dirty="0" smtClean="0">
                <a:latin typeface="Comic Sans MS" panose="030F0702030302020204" pitchFamily="66" charset="0"/>
              </a:rPr>
              <a:t> Hancock (2007) identified unitary, multiple and intersectional approaches to markers of social difference</a:t>
            </a:r>
          </a:p>
          <a:p>
            <a:pPr marL="0" indent="0" algn="just">
              <a:buFontTx/>
              <a:buChar char="-"/>
            </a:pPr>
            <a:r>
              <a:rPr lang="en-GB" sz="2200" dirty="0" smtClean="0">
                <a:latin typeface="Comic Sans MS" panose="030F0702030302020204" pitchFamily="66" charset="0"/>
              </a:rPr>
              <a:t> Aside from </a:t>
            </a:r>
            <a:r>
              <a:rPr lang="en-GB" sz="2200" dirty="0" err="1" smtClean="0">
                <a:latin typeface="Comic Sans MS" panose="030F0702030302020204" pitchFamily="66" charset="0"/>
              </a:rPr>
              <a:t>Anthias</a:t>
            </a:r>
            <a:r>
              <a:rPr lang="en-GB" sz="2200" dirty="0" smtClean="0">
                <a:latin typeface="Comic Sans MS" panose="030F0702030302020204" pitchFamily="66" charset="0"/>
              </a:rPr>
              <a:t>’ work (2012, 2013) about ‘</a:t>
            </a:r>
            <a:r>
              <a:rPr lang="en-GB" sz="2200" dirty="0" err="1" smtClean="0">
                <a:latin typeface="Comic Sans MS" panose="030F0702030302020204" pitchFamily="66" charset="0"/>
              </a:rPr>
              <a:t>translocational</a:t>
            </a:r>
            <a:r>
              <a:rPr lang="en-GB" sz="2200" dirty="0" smtClean="0">
                <a:latin typeface="Comic Sans MS" panose="030F0702030302020204" pitchFamily="66" charset="0"/>
              </a:rPr>
              <a:t> </a:t>
            </a:r>
            <a:r>
              <a:rPr lang="en-GB" sz="2200" dirty="0" err="1" smtClean="0">
                <a:latin typeface="Comic Sans MS" panose="030F0702030302020204" pitchFamily="66" charset="0"/>
              </a:rPr>
              <a:t>positionality</a:t>
            </a:r>
            <a:r>
              <a:rPr lang="en-GB" sz="2200" dirty="0" smtClean="0">
                <a:latin typeface="Comic Sans MS" panose="030F0702030302020204" pitchFamily="66" charset="0"/>
              </a:rPr>
              <a:t>’, relatively little is said about the role of location in </a:t>
            </a:r>
            <a:r>
              <a:rPr lang="en-GB" sz="2200" dirty="0" err="1" smtClean="0">
                <a:latin typeface="Comic Sans MS" panose="030F0702030302020204" pitchFamily="66" charset="0"/>
              </a:rPr>
              <a:t>intersectionality</a:t>
            </a:r>
            <a:r>
              <a:rPr lang="en-GB" sz="2200" dirty="0" smtClean="0">
                <a:latin typeface="Comic Sans MS" panose="030F0702030302020204" pitchFamily="66" charset="0"/>
              </a:rPr>
              <a:t> studies</a:t>
            </a:r>
          </a:p>
          <a:p>
            <a:pPr marL="0" indent="0" algn="just">
              <a:buFontTx/>
              <a:buChar char="-"/>
            </a:pPr>
            <a:endParaRPr lang="en-GB" sz="2400" dirty="0" smtClean="0">
              <a:latin typeface="Comic Sans MS" panose="030F0702030302020204" pitchFamily="66" charset="0"/>
            </a:endParaRPr>
          </a:p>
          <a:p>
            <a:pPr marL="0" indent="0" algn="just">
              <a:buFontTx/>
              <a:buChar char="-"/>
            </a:pPr>
            <a:endParaRPr lang="en-GB" sz="2400" dirty="0">
              <a:latin typeface="Comic Sans MS" panose="030F0702030302020204" pitchFamily="66" charset="0"/>
            </a:endParaRPr>
          </a:p>
        </p:txBody>
      </p:sp>
    </p:spTree>
    <p:extLst>
      <p:ext uri="{BB962C8B-B14F-4D97-AF65-F5344CB8AC3E}">
        <p14:creationId xmlns:p14="http://schemas.microsoft.com/office/powerpoint/2010/main" val="911629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b="1" dirty="0" smtClean="0">
                <a:latin typeface="Comic Sans MS" pitchFamily="66" charset="0"/>
              </a:rPr>
              <a:t>Young people and body size</a:t>
            </a:r>
            <a:endParaRPr lang="en-GB" sz="4000" b="1" dirty="0">
              <a:latin typeface="Comic Sans MS" pitchFamily="66" charset="0"/>
            </a:endParaRPr>
          </a:p>
        </p:txBody>
      </p:sp>
      <p:sp>
        <p:nvSpPr>
          <p:cNvPr id="3" name="Content Placeholder 2"/>
          <p:cNvSpPr>
            <a:spLocks noGrp="1"/>
          </p:cNvSpPr>
          <p:nvPr>
            <p:ph idx="1"/>
          </p:nvPr>
        </p:nvSpPr>
        <p:spPr/>
        <p:txBody>
          <a:bodyPr/>
          <a:lstStyle/>
          <a:p>
            <a:pPr algn="just"/>
            <a:r>
              <a:rPr lang="en-GB" sz="2400" dirty="0" smtClean="0">
                <a:latin typeface="Comic Sans MS" pitchFamily="66" charset="0"/>
              </a:rPr>
              <a:t>The experiences of young people who feel different as a result of their body size</a:t>
            </a:r>
          </a:p>
          <a:p>
            <a:pPr algn="just"/>
            <a:r>
              <a:rPr lang="en-GB" sz="2400" dirty="0" smtClean="0">
                <a:latin typeface="Comic Sans MS" pitchFamily="66" charset="0"/>
              </a:rPr>
              <a:t>In-depth informal semi-structured interviews with young people</a:t>
            </a:r>
          </a:p>
          <a:p>
            <a:pPr algn="just"/>
            <a:r>
              <a:rPr lang="en-GB" sz="2400" dirty="0" smtClean="0">
                <a:latin typeface="Comic Sans MS" pitchFamily="66" charset="0"/>
              </a:rPr>
              <a:t>Space-time embodied </a:t>
            </a:r>
            <a:r>
              <a:rPr lang="en-GB" sz="2400" dirty="0" err="1" smtClean="0">
                <a:latin typeface="Comic Sans MS" pitchFamily="66" charset="0"/>
              </a:rPr>
              <a:t>relationalities</a:t>
            </a:r>
            <a:r>
              <a:rPr lang="en-GB" sz="2400" dirty="0" smtClean="0">
                <a:latin typeface="Comic Sans MS" pitchFamily="66" charset="0"/>
              </a:rPr>
              <a:t> and </a:t>
            </a:r>
            <a:r>
              <a:rPr lang="en-GB" sz="2400" dirty="0" err="1" smtClean="0">
                <a:latin typeface="Comic Sans MS" pitchFamily="66" charset="0"/>
              </a:rPr>
              <a:t>intersectionalities</a:t>
            </a:r>
            <a:endParaRPr lang="en-GB" sz="2400" dirty="0" smtClean="0">
              <a:latin typeface="Comic Sans MS" pitchFamily="66" charset="0"/>
            </a:endParaRPr>
          </a:p>
          <a:p>
            <a:pPr algn="just"/>
            <a:r>
              <a:rPr lang="en-GB" sz="2400" dirty="0" smtClean="0">
                <a:latin typeface="Comic Sans MS" pitchFamily="66" charset="0"/>
              </a:rPr>
              <a:t>The intersection of body size and locality with gender was arguably the most salient but participants also discussed the role of sexuality and ethnicity in shaping how they felt about their body size. </a:t>
            </a:r>
          </a:p>
          <a:p>
            <a:pPr algn="just"/>
            <a:r>
              <a:rPr lang="en-GB" sz="2400" dirty="0" smtClean="0">
                <a:latin typeface="Comic Sans MS" pitchFamily="66" charset="0"/>
              </a:rPr>
              <a:t>Hopkins P (2012) Everyday politics of fat </a:t>
            </a:r>
            <a:r>
              <a:rPr lang="en-GB" sz="2400" i="1" dirty="0" smtClean="0">
                <a:latin typeface="Comic Sans MS" pitchFamily="66" charset="0"/>
              </a:rPr>
              <a:t>Antipode </a:t>
            </a:r>
            <a:r>
              <a:rPr lang="en-GB" sz="2400" dirty="0" smtClean="0">
                <a:latin typeface="Comic Sans MS" pitchFamily="66" charset="0"/>
              </a:rPr>
              <a:t>44(4)  1227-1246</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latin typeface="Comic Sans MS" pitchFamily="66" charset="0"/>
              </a:rPr>
              <a:t>Young people and everyday geopolitics in Scotland</a:t>
            </a:r>
            <a:endParaRPr lang="en-GB" sz="3600" b="1" dirty="0">
              <a:latin typeface="Comic Sans MS" pitchFamily="66" charset="0"/>
            </a:endParaRPr>
          </a:p>
        </p:txBody>
      </p:sp>
      <p:sp>
        <p:nvSpPr>
          <p:cNvPr id="3" name="Content Placeholder 2"/>
          <p:cNvSpPr>
            <a:spLocks noGrp="1"/>
          </p:cNvSpPr>
          <p:nvPr>
            <p:ph idx="1"/>
          </p:nvPr>
        </p:nvSpPr>
        <p:spPr>
          <a:xfrm>
            <a:off x="251520" y="1484784"/>
            <a:ext cx="8568952" cy="4641379"/>
          </a:xfrm>
        </p:spPr>
        <p:txBody>
          <a:bodyPr/>
          <a:lstStyle/>
          <a:p>
            <a:pPr algn="just"/>
            <a:r>
              <a:rPr lang="en-GB" sz="2400" dirty="0" smtClean="0">
                <a:latin typeface="Comic Sans MS" pitchFamily="66" charset="0"/>
                <a:cs typeface="Calibri"/>
              </a:rPr>
              <a:t>How international, national and local political events shape the everyday experiences of visible minority ethnic and religious young people in Scotland.</a:t>
            </a:r>
          </a:p>
          <a:p>
            <a:pPr algn="just"/>
            <a:r>
              <a:rPr lang="en-GB" sz="2400" dirty="0" smtClean="0">
                <a:latin typeface="Comic Sans MS" pitchFamily="66" charset="0"/>
              </a:rPr>
              <a:t>AHRC- funded project with Kate </a:t>
            </a:r>
            <a:r>
              <a:rPr lang="en-GB" sz="2400" dirty="0" err="1" smtClean="0">
                <a:latin typeface="Comic Sans MS" pitchFamily="66" charset="0"/>
              </a:rPr>
              <a:t>Botterill</a:t>
            </a:r>
            <a:r>
              <a:rPr lang="en-GB" sz="2400" dirty="0" smtClean="0">
                <a:latin typeface="Comic Sans MS" pitchFamily="66" charset="0"/>
              </a:rPr>
              <a:t> (PDRA), </a:t>
            </a:r>
            <a:r>
              <a:rPr lang="en-GB" sz="2400" dirty="0" err="1" smtClean="0">
                <a:latin typeface="Comic Sans MS" pitchFamily="66" charset="0"/>
              </a:rPr>
              <a:t>Gurchathen</a:t>
            </a:r>
            <a:r>
              <a:rPr lang="en-GB" sz="2400" dirty="0" smtClean="0">
                <a:latin typeface="Comic Sans MS" pitchFamily="66" charset="0"/>
              </a:rPr>
              <a:t> </a:t>
            </a:r>
            <a:r>
              <a:rPr lang="en-GB" sz="2400" dirty="0" err="1" smtClean="0">
                <a:latin typeface="Comic Sans MS" pitchFamily="66" charset="0"/>
              </a:rPr>
              <a:t>Sangera</a:t>
            </a:r>
            <a:r>
              <a:rPr lang="en-GB" sz="2400" dirty="0" smtClean="0">
                <a:latin typeface="Comic Sans MS" pitchFamily="66" charset="0"/>
              </a:rPr>
              <a:t> (Co-I) (St Andrews) and Rowena </a:t>
            </a:r>
            <a:r>
              <a:rPr lang="en-GB" sz="2400" dirty="0" err="1" smtClean="0">
                <a:latin typeface="Comic Sans MS" pitchFamily="66" charset="0"/>
              </a:rPr>
              <a:t>Arshad</a:t>
            </a:r>
            <a:r>
              <a:rPr lang="en-GB" sz="2400" dirty="0" smtClean="0">
                <a:latin typeface="Comic Sans MS" pitchFamily="66" charset="0"/>
              </a:rPr>
              <a:t> (Co-I) (Edinburgh</a:t>
            </a:r>
            <a:r>
              <a:rPr lang="en-GB" sz="2800" dirty="0" smtClean="0">
                <a:latin typeface="Comic Sans MS" pitchFamily="66" charset="0"/>
              </a:rPr>
              <a:t>)</a:t>
            </a:r>
            <a:endParaRPr lang="en-GB" sz="2800" dirty="0">
              <a:latin typeface="Comic Sans MS" pitchFamily="66" charset="0"/>
            </a:endParaRPr>
          </a:p>
        </p:txBody>
      </p:sp>
      <p:pic>
        <p:nvPicPr>
          <p:cNvPr id="4"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005064"/>
            <a:ext cx="1121162" cy="1957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3608" y="5157192"/>
            <a:ext cx="1437303" cy="17008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99792" y="5589240"/>
            <a:ext cx="1368152" cy="1618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descr="C:\Users\nph32\Dropbox\AHRC YP and Geopolitics\Project Admin\Logos\Edinburgh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3768" y="4077072"/>
            <a:ext cx="1900095" cy="138116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3" descr="C:\Users\nph32\Dropbox\AHRC YP and Geopolitics\Project Admin\Logos\CERES.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27984" y="4077072"/>
            <a:ext cx="1418456" cy="251184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36953" y="4005064"/>
            <a:ext cx="3107047" cy="1095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7" descr="https://cms.ncl.ac.uk/terminalfour/SiteManager?ctfn=download&amp;fnno=60&amp;ceid=170598945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012159" y="5301208"/>
            <a:ext cx="1315599" cy="15567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b="1" dirty="0" smtClean="0">
                <a:latin typeface="Comic Sans MS" pitchFamily="66" charset="0"/>
              </a:rPr>
              <a:t>Project aims</a:t>
            </a:r>
            <a:endParaRPr lang="en-GB" b="1" dirty="0">
              <a:latin typeface="Comic Sans MS" pitchFamily="66" charset="0"/>
            </a:endParaRPr>
          </a:p>
        </p:txBody>
      </p:sp>
      <p:sp>
        <p:nvSpPr>
          <p:cNvPr id="3" name="Content Placeholder 2"/>
          <p:cNvSpPr>
            <a:spLocks noGrp="1"/>
          </p:cNvSpPr>
          <p:nvPr>
            <p:ph idx="1"/>
          </p:nvPr>
        </p:nvSpPr>
        <p:spPr>
          <a:xfrm>
            <a:off x="0" y="1124744"/>
            <a:ext cx="9121207" cy="5750369"/>
          </a:xfrm>
        </p:spPr>
        <p:txBody>
          <a:bodyPr>
            <a:normAutofit fontScale="25000" lnSpcReduction="20000"/>
          </a:bodyPr>
          <a:lstStyle/>
          <a:p>
            <a:pPr algn="just">
              <a:spcBef>
                <a:spcPts val="0"/>
              </a:spcBef>
              <a:defRPr/>
            </a:pPr>
            <a:r>
              <a:rPr lang="en-GB" sz="9600" dirty="0">
                <a:latin typeface="Comic Sans MS" pitchFamily="66" charset="0"/>
              </a:rPr>
              <a:t>To explore the issue of </a:t>
            </a:r>
            <a:r>
              <a:rPr lang="en-GB" sz="9600" dirty="0" err="1">
                <a:latin typeface="Comic Sans MS" pitchFamily="66" charset="0"/>
              </a:rPr>
              <a:t>Islamophobia</a:t>
            </a:r>
            <a:r>
              <a:rPr lang="en-GB" sz="9600" dirty="0">
                <a:latin typeface="Comic Sans MS" pitchFamily="66" charset="0"/>
              </a:rPr>
              <a:t> in relation to the experiences of ‘non-Muslim’ and Muslim youths (aged 12-25) in Scotland </a:t>
            </a:r>
            <a:r>
              <a:rPr lang="en-GB" sz="9600" dirty="0" smtClean="0">
                <a:latin typeface="Comic Sans MS" pitchFamily="66" charset="0"/>
              </a:rPr>
              <a:t>who </a:t>
            </a:r>
            <a:r>
              <a:rPr lang="en-GB" sz="9600" dirty="0">
                <a:latin typeface="Comic Sans MS" pitchFamily="66" charset="0"/>
              </a:rPr>
              <a:t>are targeted because they </a:t>
            </a:r>
            <a:r>
              <a:rPr lang="en-GB" sz="9600" i="1" dirty="0">
                <a:latin typeface="Comic Sans MS" pitchFamily="66" charset="0"/>
              </a:rPr>
              <a:t>look </a:t>
            </a:r>
            <a:r>
              <a:rPr lang="en-GB" sz="9600" i="1" dirty="0" smtClean="0">
                <a:latin typeface="Comic Sans MS" pitchFamily="66" charset="0"/>
              </a:rPr>
              <a:t>Muslim </a:t>
            </a:r>
            <a:r>
              <a:rPr lang="en-GB" sz="9600" dirty="0" smtClean="0">
                <a:latin typeface="Comic Sans MS" pitchFamily="66" charset="0"/>
              </a:rPr>
              <a:t>(</a:t>
            </a:r>
            <a:r>
              <a:rPr lang="en-GB" sz="9600" dirty="0">
                <a:latin typeface="Comic Sans MS" pitchFamily="66" charset="0"/>
              </a:rPr>
              <a:t>Alexander, </a:t>
            </a:r>
            <a:r>
              <a:rPr lang="en-GB" sz="9600" dirty="0" smtClean="0">
                <a:latin typeface="Comic Sans MS" pitchFamily="66" charset="0"/>
              </a:rPr>
              <a:t>2004) and to </a:t>
            </a:r>
            <a:r>
              <a:rPr lang="en-GB" sz="9600" dirty="0">
                <a:latin typeface="Comic Sans MS" pitchFamily="66" charset="0"/>
              </a:rPr>
              <a:t>explain how different religious, ethnic and </a:t>
            </a:r>
            <a:r>
              <a:rPr lang="en-GB" sz="9600" dirty="0" err="1">
                <a:latin typeface="Comic Sans MS" pitchFamily="66" charset="0"/>
              </a:rPr>
              <a:t>minoritised</a:t>
            </a:r>
            <a:r>
              <a:rPr lang="en-GB" sz="9600" dirty="0">
                <a:latin typeface="Comic Sans MS" pitchFamily="66" charset="0"/>
              </a:rPr>
              <a:t> youth experience and understand </a:t>
            </a:r>
            <a:r>
              <a:rPr lang="en-GB" sz="9600" dirty="0" err="1">
                <a:latin typeface="Comic Sans MS" pitchFamily="66" charset="0"/>
              </a:rPr>
              <a:t>Islamophobia</a:t>
            </a:r>
            <a:r>
              <a:rPr lang="en-GB" sz="9600" dirty="0">
                <a:latin typeface="Comic Sans MS" pitchFamily="66" charset="0"/>
              </a:rPr>
              <a:t>, and the impact of this on community relations,  social cohesion and integration. </a:t>
            </a:r>
          </a:p>
          <a:p>
            <a:pPr algn="just">
              <a:spcBef>
                <a:spcPts val="0"/>
              </a:spcBef>
              <a:defRPr/>
            </a:pPr>
            <a:endParaRPr lang="en-GB" sz="9600" dirty="0" smtClean="0">
              <a:latin typeface="Comic Sans MS" pitchFamily="66" charset="0"/>
            </a:endParaRPr>
          </a:p>
          <a:p>
            <a:pPr algn="just">
              <a:spcBef>
                <a:spcPts val="0"/>
              </a:spcBef>
              <a:defRPr/>
            </a:pPr>
            <a:r>
              <a:rPr lang="en-GB" sz="9600" b="1" dirty="0" smtClean="0">
                <a:latin typeface="Comic Sans MS" pitchFamily="66" charset="0"/>
              </a:rPr>
              <a:t>To </a:t>
            </a:r>
            <a:r>
              <a:rPr lang="en-GB" sz="9600" b="1" dirty="0">
                <a:latin typeface="Comic Sans MS" pitchFamily="66" charset="0"/>
              </a:rPr>
              <a:t>analyse these experiences within a framework that takes cognisance of the </a:t>
            </a:r>
            <a:r>
              <a:rPr lang="en-GB" sz="9600" b="1" dirty="0" err="1">
                <a:latin typeface="Comic Sans MS" pitchFamily="66" charset="0"/>
              </a:rPr>
              <a:t>intersectionality</a:t>
            </a:r>
            <a:r>
              <a:rPr lang="en-GB" sz="9600" b="1" dirty="0">
                <a:latin typeface="Comic Sans MS" pitchFamily="66" charset="0"/>
              </a:rPr>
              <a:t> of ethnicity with other relevant </a:t>
            </a:r>
            <a:r>
              <a:rPr lang="en-GB" sz="9600" b="1" dirty="0" err="1">
                <a:latin typeface="Comic Sans MS" pitchFamily="66" charset="0"/>
              </a:rPr>
              <a:t>positionalities</a:t>
            </a:r>
            <a:r>
              <a:rPr lang="en-GB" sz="9600" b="1" dirty="0">
                <a:latin typeface="Comic Sans MS" pitchFamily="66" charset="0"/>
              </a:rPr>
              <a:t> such as religion, gender, social class and locality </a:t>
            </a:r>
            <a:endParaRPr lang="en-GB" sz="9600" b="1" dirty="0" smtClean="0">
              <a:latin typeface="Comic Sans MS" pitchFamily="66" charset="0"/>
            </a:endParaRPr>
          </a:p>
          <a:p>
            <a:pPr algn="just">
              <a:spcBef>
                <a:spcPts val="0"/>
              </a:spcBef>
              <a:defRPr/>
            </a:pPr>
            <a:endParaRPr lang="en-GB" sz="9600" dirty="0" smtClean="0">
              <a:latin typeface="Comic Sans MS" pitchFamily="66" charset="0"/>
            </a:endParaRPr>
          </a:p>
          <a:p>
            <a:pPr algn="just">
              <a:spcBef>
                <a:spcPts val="0"/>
              </a:spcBef>
              <a:defRPr/>
            </a:pPr>
            <a:r>
              <a:rPr lang="en-GB" sz="9600" dirty="0" smtClean="0">
                <a:latin typeface="Comic Sans MS" pitchFamily="66" charset="0"/>
              </a:rPr>
              <a:t>To </a:t>
            </a:r>
            <a:r>
              <a:rPr lang="en-GB" sz="9600" dirty="0">
                <a:latin typeface="Comic Sans MS" pitchFamily="66" charset="0"/>
              </a:rPr>
              <a:t>detail how young people understand and negotiate ‘everyday geopolitics’. </a:t>
            </a:r>
          </a:p>
          <a:p>
            <a:pPr algn="just">
              <a:spcBef>
                <a:spcPts val="0"/>
              </a:spcBef>
              <a:defRPr/>
            </a:pPr>
            <a:endParaRPr lang="en-GB" sz="9600" dirty="0" smtClean="0">
              <a:latin typeface="Comic Sans MS" pitchFamily="66" charset="0"/>
            </a:endParaRPr>
          </a:p>
          <a:p>
            <a:pPr algn="just">
              <a:spcBef>
                <a:spcPts val="0"/>
              </a:spcBef>
              <a:defRPr/>
            </a:pPr>
            <a:r>
              <a:rPr lang="en-GB" sz="9600" dirty="0" smtClean="0">
                <a:latin typeface="Comic Sans MS" pitchFamily="66" charset="0"/>
              </a:rPr>
              <a:t>To </a:t>
            </a:r>
            <a:r>
              <a:rPr lang="en-GB" sz="9600" dirty="0" err="1">
                <a:latin typeface="Comic Sans MS" pitchFamily="66" charset="0"/>
              </a:rPr>
              <a:t>problematise</a:t>
            </a:r>
            <a:r>
              <a:rPr lang="en-GB" sz="9600" dirty="0">
                <a:latin typeface="Comic Sans MS" pitchFamily="66" charset="0"/>
              </a:rPr>
              <a:t> polarised discourses which see young people as either politically disengaged and apathetic or politically radicalised and extreme</a:t>
            </a:r>
            <a:r>
              <a:rPr lang="en-GB" sz="7400" dirty="0" smtClean="0"/>
              <a:t>.</a:t>
            </a:r>
            <a:endParaRPr lang="en-US" sz="6000" dirty="0">
              <a:latin typeface="Arial" charset="0"/>
              <a:cs typeface="Arial" charset="0"/>
            </a:endParaRPr>
          </a:p>
          <a:p>
            <a:endParaRPr lang="en-GB" dirty="0"/>
          </a:p>
        </p:txBody>
      </p:sp>
    </p:spTree>
    <p:extLst>
      <p:ext uri="{BB962C8B-B14F-4D97-AF65-F5344CB8AC3E}">
        <p14:creationId xmlns:p14="http://schemas.microsoft.com/office/powerpoint/2010/main" val="2993177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latin typeface="Comic Sans MS" pitchFamily="66" charset="0"/>
                <a:cs typeface="Calibri"/>
              </a:rPr>
              <a:t>Questions we are asking</a:t>
            </a:r>
            <a:endParaRPr lang="en-GB" sz="3200" b="1" dirty="0">
              <a:latin typeface="Comic Sans MS" pitchFamily="66" charset="0"/>
              <a:cs typeface="Calibri"/>
            </a:endParaRPr>
          </a:p>
        </p:txBody>
      </p:sp>
      <p:sp>
        <p:nvSpPr>
          <p:cNvPr id="3" name="Content Placeholder 2"/>
          <p:cNvSpPr>
            <a:spLocks noGrp="1"/>
          </p:cNvSpPr>
          <p:nvPr>
            <p:ph idx="1"/>
          </p:nvPr>
        </p:nvSpPr>
        <p:spPr>
          <a:xfrm>
            <a:off x="251520" y="1412776"/>
            <a:ext cx="8587680" cy="5140424"/>
          </a:xfrm>
        </p:spPr>
        <p:txBody>
          <a:bodyPr>
            <a:normAutofit fontScale="92500" lnSpcReduction="20000"/>
          </a:bodyPr>
          <a:lstStyle/>
          <a:p>
            <a:pPr algn="just"/>
            <a:r>
              <a:rPr lang="en-GB" sz="2600" dirty="0">
                <a:latin typeface="Comic Sans MS" pitchFamily="66" charset="0"/>
              </a:rPr>
              <a:t>How does the urban, suburban or rural context of young people’s everyday lives shape their experiences, understandings and responses to </a:t>
            </a:r>
            <a:r>
              <a:rPr lang="en-GB" sz="2600" dirty="0" err="1">
                <a:latin typeface="Comic Sans MS" pitchFamily="66" charset="0"/>
              </a:rPr>
              <a:t>Islamophobia</a:t>
            </a:r>
            <a:r>
              <a:rPr lang="en-GB" sz="2600" dirty="0" smtClean="0">
                <a:latin typeface="Comic Sans MS" pitchFamily="66" charset="0"/>
              </a:rPr>
              <a:t>?</a:t>
            </a:r>
          </a:p>
          <a:p>
            <a:pPr algn="just"/>
            <a:r>
              <a:rPr lang="en-GB" sz="2600" dirty="0" smtClean="0">
                <a:latin typeface="Comic Sans MS" pitchFamily="66" charset="0"/>
              </a:rPr>
              <a:t>How </a:t>
            </a:r>
            <a:r>
              <a:rPr lang="en-GB" sz="2600" dirty="0">
                <a:latin typeface="Comic Sans MS" pitchFamily="66" charset="0"/>
              </a:rPr>
              <a:t>do young people understand and engage with media representations of Muslims and minority ethnic people</a:t>
            </a:r>
            <a:r>
              <a:rPr lang="en-GB" sz="2600" dirty="0" smtClean="0">
                <a:latin typeface="Comic Sans MS" pitchFamily="66" charset="0"/>
              </a:rPr>
              <a:t>? </a:t>
            </a:r>
          </a:p>
          <a:p>
            <a:pPr algn="just"/>
            <a:r>
              <a:rPr lang="en-GB" sz="2600" dirty="0" smtClean="0">
                <a:latin typeface="Comic Sans MS" pitchFamily="66" charset="0"/>
              </a:rPr>
              <a:t>How </a:t>
            </a:r>
            <a:r>
              <a:rPr lang="en-GB" sz="2600" dirty="0">
                <a:latin typeface="Comic Sans MS" pitchFamily="66" charset="0"/>
              </a:rPr>
              <a:t>are young people negotiating, mediating and resisting global, national, local and personal events?  </a:t>
            </a:r>
            <a:endParaRPr lang="en-GB" sz="2600" dirty="0" smtClean="0">
              <a:latin typeface="Comic Sans MS" pitchFamily="66" charset="0"/>
            </a:endParaRPr>
          </a:p>
          <a:p>
            <a:pPr algn="just"/>
            <a:r>
              <a:rPr lang="en-GB" sz="2600" dirty="0" smtClean="0">
                <a:latin typeface="Comic Sans MS" pitchFamily="66" charset="0"/>
              </a:rPr>
              <a:t>How </a:t>
            </a:r>
            <a:r>
              <a:rPr lang="en-GB" sz="2600" dirty="0">
                <a:latin typeface="Comic Sans MS" pitchFamily="66" charset="0"/>
              </a:rPr>
              <a:t>do these events influence their sense of community and their family relationships</a:t>
            </a:r>
            <a:r>
              <a:rPr lang="en-GB" sz="2600" dirty="0" smtClean="0">
                <a:latin typeface="Comic Sans MS" pitchFamily="66" charset="0"/>
              </a:rPr>
              <a:t>?</a:t>
            </a:r>
          </a:p>
          <a:p>
            <a:pPr algn="just"/>
            <a:r>
              <a:rPr lang="en-GB" sz="2600" dirty="0" smtClean="0">
                <a:latin typeface="Comic Sans MS" pitchFamily="66" charset="0"/>
              </a:rPr>
              <a:t>What </a:t>
            </a:r>
            <a:r>
              <a:rPr lang="en-GB" sz="2600" dirty="0">
                <a:latin typeface="Comic Sans MS" pitchFamily="66" charset="0"/>
              </a:rPr>
              <a:t>are the particularities of </a:t>
            </a:r>
            <a:r>
              <a:rPr lang="en-GB" sz="2600" dirty="0" err="1">
                <a:latin typeface="Comic Sans MS" pitchFamily="66" charset="0"/>
              </a:rPr>
              <a:t>Islamophobia</a:t>
            </a:r>
            <a:r>
              <a:rPr lang="en-GB" sz="2600" dirty="0">
                <a:latin typeface="Comic Sans MS" pitchFamily="66" charset="0"/>
              </a:rPr>
              <a:t>, for young people within the context of Scottish nationalism and multiculturalism</a:t>
            </a:r>
            <a:r>
              <a:rPr lang="en-GB" sz="2600" dirty="0" smtClean="0">
                <a:latin typeface="Comic Sans MS" pitchFamily="66" charset="0"/>
              </a:rPr>
              <a:t>?</a:t>
            </a:r>
          </a:p>
          <a:p>
            <a:pPr algn="just"/>
            <a:r>
              <a:rPr lang="en-GB" sz="2600" dirty="0" smtClean="0">
                <a:latin typeface="Comic Sans MS" pitchFamily="66" charset="0"/>
              </a:rPr>
              <a:t>What </a:t>
            </a:r>
            <a:r>
              <a:rPr lang="en-GB" sz="2600" dirty="0">
                <a:latin typeface="Comic Sans MS" pitchFamily="66" charset="0"/>
              </a:rPr>
              <a:t>changes does this research suggest could be made to policy or practice to improve community relations in Scotland and wider UK?</a:t>
            </a:r>
          </a:p>
          <a:p>
            <a:endParaRPr lang="en-GB" sz="2400" dirty="0"/>
          </a:p>
        </p:txBody>
      </p:sp>
    </p:spTree>
    <p:extLst>
      <p:ext uri="{BB962C8B-B14F-4D97-AF65-F5344CB8AC3E}">
        <p14:creationId xmlns:p14="http://schemas.microsoft.com/office/powerpoint/2010/main" val="2552916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b="1" dirty="0" smtClean="0">
                <a:latin typeface="Comic Sans MS" pitchFamily="66" charset="0"/>
              </a:rPr>
              <a:t>Our qualitative approach</a:t>
            </a:r>
            <a:endParaRPr lang="en-GB" sz="4000" b="1" dirty="0">
              <a:latin typeface="Comic Sans MS" pitchFamily="66" charset="0"/>
            </a:endParaRPr>
          </a:p>
        </p:txBody>
      </p:sp>
      <p:sp>
        <p:nvSpPr>
          <p:cNvPr id="3" name="Content Placeholder 2"/>
          <p:cNvSpPr>
            <a:spLocks noGrp="1"/>
          </p:cNvSpPr>
          <p:nvPr>
            <p:ph idx="1"/>
          </p:nvPr>
        </p:nvSpPr>
        <p:spPr>
          <a:xfrm>
            <a:off x="251520" y="1412776"/>
            <a:ext cx="8435280" cy="4713387"/>
          </a:xfrm>
        </p:spPr>
        <p:txBody>
          <a:bodyPr/>
          <a:lstStyle/>
          <a:p>
            <a:pPr algn="just"/>
            <a:r>
              <a:rPr lang="en-GB" sz="2800" dirty="0" smtClean="0">
                <a:latin typeface="Comic Sans MS" pitchFamily="66" charset="0"/>
              </a:rPr>
              <a:t>Participatory diagramming sessions and focus groups with young people</a:t>
            </a:r>
          </a:p>
          <a:p>
            <a:pPr algn="just"/>
            <a:r>
              <a:rPr lang="en-GB" sz="2800" dirty="0" smtClean="0">
                <a:latin typeface="Comic Sans MS" pitchFamily="66" charset="0"/>
              </a:rPr>
              <a:t>In-depth individual interviews with young people</a:t>
            </a:r>
          </a:p>
          <a:p>
            <a:pPr algn="just"/>
            <a:r>
              <a:rPr lang="en-GB" sz="2800" dirty="0" smtClean="0">
                <a:latin typeface="Comic Sans MS" pitchFamily="66" charset="0"/>
              </a:rPr>
              <a:t>Interviews with key stakeholders</a:t>
            </a:r>
          </a:p>
          <a:p>
            <a:pPr algn="just"/>
            <a:r>
              <a:rPr lang="en-GB" sz="2800" dirty="0" smtClean="0">
                <a:latin typeface="Comic Sans MS" pitchFamily="66" charset="0"/>
              </a:rPr>
              <a:t>Focus is upon urban, suburban and rural Scotland</a:t>
            </a:r>
          </a:p>
          <a:p>
            <a:pPr algn="just"/>
            <a:r>
              <a:rPr lang="en-GB" sz="2800" dirty="0" smtClean="0">
                <a:latin typeface="Comic Sans MS" pitchFamily="66" charset="0"/>
              </a:rPr>
              <a:t>38 focus groups and participatory diagramming sessions, and 91 interviews conducted so far (218 children and young people consulted)</a:t>
            </a:r>
            <a:endParaRPr lang="en-GB" sz="2800"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Picture Placeholder 4"/>
          <p:cNvPicPr>
            <a:picLocks noGrp="1" noChangeAspect="1"/>
          </p:cNvPicPr>
          <p:nvPr>
            <p:ph type="pic" idx="1"/>
          </p:nvPr>
        </p:nvPicPr>
        <p:blipFill>
          <a:blip r:embed="rId2" cstate="print">
            <a:extLst>
              <a:ext uri="{BEBA8EAE-BF5A-486C-A8C5-ECC9F3942E4B}">
                <a14:imgProps xmlns:a14="http://schemas.microsoft.com/office/drawing/2010/main">
                  <a14:imgLayer r:embed="rId3">
                    <a14:imgEffect>
                      <a14:sharpenSoften amount="25000"/>
                    </a14:imgEffect>
                    <a14:imgEffect>
                      <a14:brightnessContrast bright="20000"/>
                    </a14:imgEffect>
                  </a14:imgLayer>
                </a14:imgProps>
              </a:ext>
              <a:ext uri="{28A0092B-C50C-407E-A947-70E740481C1C}">
                <a14:useLocalDpi xmlns:a14="http://schemas.microsoft.com/office/drawing/2010/main" val="0"/>
              </a:ext>
            </a:extLst>
          </a:blip>
          <a:srcRect/>
          <a:stretch>
            <a:fillRect/>
          </a:stretch>
        </p:blipFill>
        <p:spPr>
          <a:xfrm>
            <a:off x="0" y="0"/>
            <a:ext cx="9144000" cy="6858000"/>
          </a:xfrm>
        </p:spPr>
      </p:pic>
    </p:spTree>
    <p:extLst>
      <p:ext uri="{BB962C8B-B14F-4D97-AF65-F5344CB8AC3E}">
        <p14:creationId xmlns:p14="http://schemas.microsoft.com/office/powerpoint/2010/main" val="3053051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CCECFF"/>
      </a:lt1>
      <a:dk2>
        <a:srgbClr val="000000"/>
      </a:dk2>
      <a:lt2>
        <a:srgbClr val="808080"/>
      </a:lt2>
      <a:accent1>
        <a:srgbClr val="BBE0E3"/>
      </a:accent1>
      <a:accent2>
        <a:srgbClr val="333399"/>
      </a:accent2>
      <a:accent3>
        <a:srgbClr val="E2F4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CCECFF"/>
        </a:lt1>
        <a:dk2>
          <a:srgbClr val="000000"/>
        </a:dk2>
        <a:lt2>
          <a:srgbClr val="808080"/>
        </a:lt2>
        <a:accent1>
          <a:srgbClr val="BBE0E3"/>
        </a:accent1>
        <a:accent2>
          <a:srgbClr val="333399"/>
        </a:accent2>
        <a:accent3>
          <a:srgbClr val="E2F4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1221</TotalTime>
  <Words>765</Words>
  <Application>Microsoft Office PowerPoint</Application>
  <PresentationFormat>On-screen Show (4:3)</PresentationFormat>
  <Paragraphs>65</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 Researching intersectionality and locality  Children’s rights, social justice and social identities in Scotland: intersections in research, policy and practice, Scottish Universities Insights Institute (SUII) seminar series  Seminar 3: intersecting childhood identities, inequalities and social justice: intersectionality, methods and research 23 June 2014</vt:lpstr>
      <vt:lpstr>Intersectionality</vt:lpstr>
      <vt:lpstr>Intersectionality studies</vt:lpstr>
      <vt:lpstr>Young people and body size</vt:lpstr>
      <vt:lpstr>Young people and everyday geopolitics in Scotland</vt:lpstr>
      <vt:lpstr>Project aims</vt:lpstr>
      <vt:lpstr>Questions we are asking</vt:lpstr>
      <vt:lpstr>Our qualitative approach</vt:lpstr>
      <vt:lpstr>PowerPoint Presentation</vt:lpstr>
      <vt:lpstr>Concluding thoughts: seminar questions</vt:lpstr>
    </vt:vector>
  </TitlesOfParts>
  <Company>University of Newcastle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geographies of social size</dc:title>
  <dc:creator>nph32</dc:creator>
  <cp:lastModifiedBy>KUSTATSCHER Marlies</cp:lastModifiedBy>
  <cp:revision>33</cp:revision>
  <dcterms:created xsi:type="dcterms:W3CDTF">2007-08-07T13:45:27Z</dcterms:created>
  <dcterms:modified xsi:type="dcterms:W3CDTF">2014-06-30T14:33:00Z</dcterms:modified>
</cp:coreProperties>
</file>